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60" r:id="rId4"/>
  </p:sldMasterIdLst>
  <p:notesMasterIdLst>
    <p:notesMasterId r:id="rId10"/>
  </p:notesMasterIdLst>
  <p:sldIdLst>
    <p:sldId id="392" r:id="rId5"/>
    <p:sldId id="391" r:id="rId6"/>
    <p:sldId id="397" r:id="rId7"/>
    <p:sldId id="398" r:id="rId8"/>
    <p:sldId id="399" r:id="rId9"/>
  </p:sldIdLst>
  <p:sldSz cx="9144000" cy="6858000" type="screen4x3"/>
  <p:notesSz cx="6858000" cy="9144000"/>
  <p:embeddedFontLst>
    <p:embeddedFont>
      <p:font typeface="Bahnschrift SemiBold Condensed" panose="020B0502040204020203" pitchFamily="34" charset="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rang choo" initials="hc" lastIdx="1" clrIdx="0">
    <p:extLst>
      <p:ext uri="{19B8F6BF-5375-455C-9EA6-DF929625EA0E}">
        <p15:presenceInfo xmlns:p15="http://schemas.microsoft.com/office/powerpoint/2012/main" userId="c8b93faeba8c367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F0000"/>
    <a:srgbClr val="686868"/>
    <a:srgbClr val="2664D3"/>
    <a:srgbClr val="FF9797"/>
    <a:srgbClr val="F5F5F5"/>
    <a:srgbClr val="F2F2F2"/>
    <a:srgbClr val="B3B3B3"/>
    <a:srgbClr val="B1C8F1"/>
    <a:srgbClr val="4F4F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59327-046D-44E4-A343-472889D9813B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814C14-64C8-4C72-958B-59E74B7BB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960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6D0E168B-2D02-4E2A-B9BF-0E0D980181F6}"/>
              </a:ext>
            </a:extLst>
          </p:cNvPr>
          <p:cNvSpPr/>
          <p:nvPr userDrawn="1"/>
        </p:nvSpPr>
        <p:spPr>
          <a:xfrm>
            <a:off x="1" y="1"/>
            <a:ext cx="9144000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1C6AE59-4661-4792-9954-96E2DBD30B20}"/>
              </a:ext>
            </a:extLst>
          </p:cNvPr>
          <p:cNvSpPr/>
          <p:nvPr userDrawn="1"/>
        </p:nvSpPr>
        <p:spPr>
          <a:xfrm>
            <a:off x="0" y="-30579"/>
            <a:ext cx="9144000" cy="5896394"/>
          </a:xfrm>
          <a:prstGeom prst="rect">
            <a:avLst/>
          </a:prstGeom>
          <a:solidFill>
            <a:srgbClr val="2664D3"/>
          </a:solidFill>
          <a:ln>
            <a:noFill/>
          </a:ln>
          <a:effectLst>
            <a:outerShdw blurRad="1016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4BD6FF51-A400-4B25-A6D0-0A5F8F7819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566" y="6157952"/>
            <a:ext cx="1734597" cy="438492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DA40EBB0-B888-443E-A5EE-4D5C13187367}"/>
              </a:ext>
            </a:extLst>
          </p:cNvPr>
          <p:cNvGrpSpPr/>
          <p:nvPr userDrawn="1"/>
        </p:nvGrpSpPr>
        <p:grpSpPr>
          <a:xfrm>
            <a:off x="5664103" y="-656097"/>
            <a:ext cx="3608949" cy="3000345"/>
            <a:chOff x="5323220" y="-966818"/>
            <a:chExt cx="5199612" cy="4322763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57AE5D5F-ABBD-41CF-9290-F9D38177F644}"/>
                </a:ext>
              </a:extLst>
            </p:cNvPr>
            <p:cNvSpPr/>
            <p:nvPr/>
          </p:nvSpPr>
          <p:spPr>
            <a:xfrm rot="18855468">
              <a:off x="7308863" y="1261713"/>
              <a:ext cx="1936436" cy="631617"/>
            </a:xfrm>
            <a:prstGeom prst="roundRect">
              <a:avLst>
                <a:gd name="adj" fmla="val 50000"/>
              </a:avLst>
            </a:prstGeom>
            <a:solidFill>
              <a:srgbClr val="F5F5F5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7B82AD46-4781-48E8-9305-14BC0F7429B6}"/>
                </a:ext>
              </a:extLst>
            </p:cNvPr>
            <p:cNvSpPr/>
            <p:nvPr/>
          </p:nvSpPr>
          <p:spPr>
            <a:xfrm rot="18855468">
              <a:off x="7534083" y="1466334"/>
              <a:ext cx="1483008" cy="196600"/>
            </a:xfrm>
            <a:prstGeom prst="roundRect">
              <a:avLst>
                <a:gd name="adj" fmla="val 50000"/>
              </a:avLst>
            </a:prstGeom>
            <a:solidFill>
              <a:srgbClr val="2664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F9D23DA5-1665-4880-8107-6BD44FD3DE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97841" y="-58466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C6A80C5F-451E-4C29-B892-87F920D856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75985" y="1306472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83BC137E-B726-4EB5-A146-8CC7C173E3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34840" y="-393521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BC226213-16E9-4F63-8523-38405A08B2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7401" y="13866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A62317BC-B4A0-4BCA-B84F-14F7D3B167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76638" y="-966818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416DDDA6-B13E-4201-9E27-D8F1E8E390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81687" y="2349162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ADF23800-A081-4894-8443-7A049009E3D1}"/>
                </a:ext>
              </a:extLst>
            </p:cNvPr>
            <p:cNvSpPr/>
            <p:nvPr/>
          </p:nvSpPr>
          <p:spPr>
            <a:xfrm>
              <a:off x="5323220" y="227008"/>
              <a:ext cx="386254" cy="386254"/>
            </a:xfrm>
            <a:prstGeom prst="ellipse">
              <a:avLst/>
            </a:prstGeom>
            <a:solidFill>
              <a:srgbClr val="F2F2F2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2B967E5A-0075-49B4-87A7-81EEB8026785}"/>
                </a:ext>
              </a:extLst>
            </p:cNvPr>
            <p:cNvSpPr/>
            <p:nvPr/>
          </p:nvSpPr>
          <p:spPr>
            <a:xfrm>
              <a:off x="8666977" y="2461523"/>
              <a:ext cx="386254" cy="386254"/>
            </a:xfrm>
            <a:prstGeom prst="ellipse">
              <a:avLst/>
            </a:prstGeom>
            <a:solidFill>
              <a:srgbClr val="F2F2F2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F35FBF5-7DB4-4BF0-8E7E-FA72E791BCDF}"/>
              </a:ext>
            </a:extLst>
          </p:cNvPr>
          <p:cNvGrpSpPr/>
          <p:nvPr userDrawn="1"/>
        </p:nvGrpSpPr>
        <p:grpSpPr>
          <a:xfrm>
            <a:off x="-360280" y="4086271"/>
            <a:ext cx="2277908" cy="2184400"/>
            <a:chOff x="-918394" y="4056616"/>
            <a:chExt cx="3359709" cy="3221793"/>
          </a:xfrm>
        </p:grpSpPr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1E533C47-7499-4760-A53C-EC86EB9618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858" y="4149460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B4165C91-C036-4184-B75A-BEDB8585AC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9166" y="5641021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38051B2D-FAC5-4F89-B7F9-C529C8DFDC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466063" y="4056616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01F82FA3-F15B-42E1-9E56-49ACDB44B8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00170" y="5986951"/>
              <a:ext cx="941145" cy="1006783"/>
            </a:xfrm>
            <a:prstGeom prst="line">
              <a:avLst/>
            </a:prstGeom>
            <a:ln w="254000" cap="rnd">
              <a:solidFill>
                <a:srgbClr val="F5F5F5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AB917EFE-6026-442D-AC66-C39B50040B0A}"/>
                </a:ext>
              </a:extLst>
            </p:cNvPr>
            <p:cNvSpPr/>
            <p:nvPr/>
          </p:nvSpPr>
          <p:spPr>
            <a:xfrm rot="18855468">
              <a:off x="-1570803" y="5994382"/>
              <a:ext cx="1936436" cy="631617"/>
            </a:xfrm>
            <a:prstGeom prst="roundRect">
              <a:avLst>
                <a:gd name="adj" fmla="val 50000"/>
              </a:avLst>
            </a:prstGeom>
            <a:solidFill>
              <a:srgbClr val="F5F5F5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228F29BD-FA90-4A89-B7A4-D3130FCA4D98}"/>
                </a:ext>
              </a:extLst>
            </p:cNvPr>
            <p:cNvSpPr/>
            <p:nvPr/>
          </p:nvSpPr>
          <p:spPr>
            <a:xfrm rot="18855468">
              <a:off x="-1345582" y="6199004"/>
              <a:ext cx="1483009" cy="196600"/>
            </a:xfrm>
            <a:prstGeom prst="roundRect">
              <a:avLst>
                <a:gd name="adj" fmla="val 50000"/>
              </a:avLst>
            </a:prstGeom>
            <a:solidFill>
              <a:srgbClr val="2664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FF447A2-6373-4BD0-999B-8FB8CE52AB2D}"/>
                </a:ext>
              </a:extLst>
            </p:cNvPr>
            <p:cNvSpPr/>
            <p:nvPr/>
          </p:nvSpPr>
          <p:spPr>
            <a:xfrm>
              <a:off x="1500170" y="5156243"/>
              <a:ext cx="386254" cy="386254"/>
            </a:xfrm>
            <a:prstGeom prst="ellipse">
              <a:avLst/>
            </a:prstGeom>
            <a:solidFill>
              <a:srgbClr val="F2F2F2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내용 개체 틀 2">
            <a:extLst>
              <a:ext uri="{FF2B5EF4-FFF2-40B4-BE49-F238E27FC236}">
                <a16:creationId xmlns:a16="http://schemas.microsoft.com/office/drawing/2014/main" id="{264F37AE-A086-452C-BFC6-31932972579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168289" y="2609786"/>
            <a:ext cx="6807422" cy="98212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5400" b="1">
                <a:solidFill>
                  <a:schemeClr val="bg1"/>
                </a:solidFill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pPr lvl="0"/>
            <a:r>
              <a:rPr lang="ko-KR" altLang="en-US"/>
              <a:t>단원 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89531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자+그림(상하)(숫자있는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DF77A338-6829-424B-8842-B2615762C0F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34863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글씨와 그림을 상하로 삽입하는 페이지 입니다</a:t>
            </a:r>
            <a:r>
              <a:rPr lang="en-US" altLang="ko-KR"/>
              <a:t>_2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4B1CB536-D662-4B27-890B-F3B0A6385159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91614" y="112964"/>
            <a:ext cx="697106" cy="46863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4000" b="1">
                <a:solidFill>
                  <a:schemeClr val="bg1"/>
                </a:solidFill>
                <a:latin typeface="Bahnschrift SemiBold Condensed" panose="020B0502040204020203" pitchFamily="34" charset="0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pPr lvl="0"/>
            <a:r>
              <a:rPr lang="en-US" altLang="ko-KR"/>
              <a:t>000</a:t>
            </a:r>
            <a:endParaRPr lang="ko-KR" altLang="en-US"/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79F6EC7-A297-433F-A69C-01A1E8FBA5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1614" y="1070451"/>
            <a:ext cx="8160772" cy="2919652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 sz="1800" b="1"/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600"/>
            </a:lvl2pPr>
            <a:lvl3pPr marL="1143000" indent="-2286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/>
            </a:lvl3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</p:txBody>
      </p:sp>
      <p:sp>
        <p:nvSpPr>
          <p:cNvPr id="20" name="그림 개체 틀 2">
            <a:extLst>
              <a:ext uri="{FF2B5EF4-FFF2-40B4-BE49-F238E27FC236}">
                <a16:creationId xmlns:a16="http://schemas.microsoft.com/office/drawing/2014/main" id="{590311F5-1306-46E5-BDBB-C3A67B6A7D75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91614" y="4217764"/>
            <a:ext cx="8160772" cy="18338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001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공백(숫자있는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BC22E4-B6AB-4FF2-BD41-DACB35CC8E98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34863" y="112965"/>
            <a:ext cx="6986672" cy="468631"/>
          </a:xfrm>
          <a:prstGeom prst="rect">
            <a:avLst/>
          </a:prstGeom>
        </p:spPr>
        <p:txBody>
          <a:bodyPr tIns="72000" bIns="4680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빈 페이지 입니다</a:t>
            </a:r>
            <a:r>
              <a:rPr lang="en-US" altLang="ko-KR"/>
              <a:t>_2 (</a:t>
            </a:r>
            <a:r>
              <a:rPr lang="ko-KR" altLang="en-US"/>
              <a:t>주로 그림만 삽입할 경우 사용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4284D07-1AFA-4892-A3F3-DA525E69CB1C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91614" y="112964"/>
            <a:ext cx="697106" cy="46863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4000" b="1">
                <a:solidFill>
                  <a:schemeClr val="bg1"/>
                </a:solidFill>
                <a:latin typeface="Bahnschrift SemiBold Condensed" panose="020B0502040204020203" pitchFamily="34" charset="0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pPr lvl="0"/>
            <a:r>
              <a:rPr lang="en-US" altLang="ko-KR"/>
              <a:t>000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246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33FC3091-5D11-4A3A-9ED0-215B68600C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1614" y="1253331"/>
            <a:ext cx="8160772" cy="4391008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 sz="1800" b="1"/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600"/>
            </a:lvl2pPr>
            <a:lvl3pPr marL="1143000" indent="-2286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/>
            </a:lvl3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2"/>
            <a:endParaRPr lang="ko-KR" altLang="en-US"/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620995E-705C-4960-B5D2-6DD8E1ED2104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91614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글씨만 작성하는 페이지 입니다</a:t>
            </a:r>
            <a:r>
              <a:rPr lang="en-US" altLang="ko-KR"/>
              <a:t>_1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4590FA7-84D9-4D49-9236-39E1A9F332EC}"/>
              </a:ext>
            </a:extLst>
          </p:cNvPr>
          <p:cNvSpPr/>
          <p:nvPr userDrawn="1"/>
        </p:nvSpPr>
        <p:spPr>
          <a:xfrm>
            <a:off x="458978" y="187780"/>
            <a:ext cx="45719" cy="344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927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자+그림(좌우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E5C2B161-3325-472C-BCD8-4E0D30EA8D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1614" y="1253331"/>
            <a:ext cx="4022197" cy="4391008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 sz="1800" b="1"/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600"/>
            </a:lvl2pPr>
            <a:lvl3pPr marL="1143000" indent="-2286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/>
            </a:lvl3pPr>
          </a:lstStyle>
          <a:p>
            <a:pPr lvl="0"/>
            <a:r>
              <a:rPr lang="ko-KR" altLang="en-US"/>
              <a:t>마스터 텍스트 스타일을 편집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2"/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575110A7-BE4D-4D5B-8B4B-B9F5D196C69D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91614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글씨와 그림을 좌우로 삽입하는 페이지 입니다</a:t>
            </a:r>
            <a:r>
              <a:rPr lang="en-US" altLang="ko-KR"/>
              <a:t>_1</a:t>
            </a:r>
            <a:endParaRPr lang="ko-KR" altLang="en-US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F8E36F99-91C6-4FF0-9340-E1BD608B572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713170" y="1253332"/>
            <a:ext cx="3939216" cy="43910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BB41C02-009B-49F4-872A-563E1A4D88B8}"/>
              </a:ext>
            </a:extLst>
          </p:cNvPr>
          <p:cNvSpPr/>
          <p:nvPr userDrawn="1"/>
        </p:nvSpPr>
        <p:spPr>
          <a:xfrm>
            <a:off x="458978" y="187780"/>
            <a:ext cx="45719" cy="344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523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자+그림(상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DF77A338-6829-424B-8842-B2615762C0F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91614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글씨와 그림을 상하로 삽입하는 페이지 입니다</a:t>
            </a:r>
            <a:r>
              <a:rPr lang="en-US" altLang="ko-KR"/>
              <a:t>_1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079F6EC7-A297-433F-A69C-01A1E8FBA5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1614" y="1070451"/>
            <a:ext cx="8160772" cy="2919652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 sz="1800" b="1"/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600"/>
            </a:lvl2pPr>
            <a:lvl3pPr marL="1143000" indent="-2286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/>
            </a:lvl3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</p:txBody>
      </p:sp>
      <p:sp>
        <p:nvSpPr>
          <p:cNvPr id="20" name="그림 개체 틀 2">
            <a:extLst>
              <a:ext uri="{FF2B5EF4-FFF2-40B4-BE49-F238E27FC236}">
                <a16:creationId xmlns:a16="http://schemas.microsoft.com/office/drawing/2014/main" id="{590311F5-1306-46E5-BDBB-C3A67B6A7D75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91614" y="4217764"/>
            <a:ext cx="8160772" cy="18338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6BA1952-C22C-43FB-B24E-5C980E9657F8}"/>
              </a:ext>
            </a:extLst>
          </p:cNvPr>
          <p:cNvSpPr/>
          <p:nvPr userDrawn="1"/>
        </p:nvSpPr>
        <p:spPr>
          <a:xfrm>
            <a:off x="458978" y="187780"/>
            <a:ext cx="45719" cy="344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473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공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9D480AF-C73D-4032-9A46-B84077F5D7EE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91613" y="112965"/>
            <a:ext cx="6902557" cy="468631"/>
          </a:xfrm>
          <a:prstGeom prst="rect">
            <a:avLst/>
          </a:prstGeom>
        </p:spPr>
        <p:txBody>
          <a:bodyPr tIns="72000" bIns="4680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빈 페이지 입니다</a:t>
            </a:r>
            <a:r>
              <a:rPr lang="en-US" altLang="ko-KR"/>
              <a:t>_1 (</a:t>
            </a:r>
            <a:r>
              <a:rPr lang="ko-KR" altLang="en-US"/>
              <a:t>주로 그림만 삽입할 경우 사용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83235CF-5D68-4282-821C-A842507F9F34}"/>
              </a:ext>
            </a:extLst>
          </p:cNvPr>
          <p:cNvSpPr/>
          <p:nvPr userDrawn="1"/>
        </p:nvSpPr>
        <p:spPr>
          <a:xfrm>
            <a:off x="458978" y="187780"/>
            <a:ext cx="45719" cy="344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435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 박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FE9C30A-04CF-49BF-ACE6-0A113D976E1E}"/>
              </a:ext>
            </a:extLst>
          </p:cNvPr>
          <p:cNvSpPr/>
          <p:nvPr userDrawn="1"/>
        </p:nvSpPr>
        <p:spPr>
          <a:xfrm>
            <a:off x="499732" y="1206928"/>
            <a:ext cx="5438392" cy="2728623"/>
          </a:xfrm>
          <a:prstGeom prst="roundRect">
            <a:avLst>
              <a:gd name="adj" fmla="val 7674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ctr"/>
          <a:lstStyle/>
          <a:p>
            <a:pPr marL="0" lvl="1">
              <a:lnSpc>
                <a:spcPts val="2500"/>
              </a:lnSpc>
            </a:pPr>
            <a:r>
              <a:rPr lang="ko-KR" altLang="en-US" sz="14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텍스트 박스 사용법</a:t>
            </a:r>
            <a:endParaRPr lang="en-US" altLang="ko-KR" sz="14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>
              <a:lnSpc>
                <a:spcPts val="2500"/>
              </a:lnSpc>
              <a:buFontTx/>
              <a:buChar char="-"/>
            </a:pP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텍스트 박스를 사용하시려면 상단 메뉴 중 </a:t>
            </a: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보기</a:t>
            </a: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 </a:t>
            </a: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들어가셔서</a:t>
            </a:r>
            <a:endParaRPr lang="en-US" altLang="ko-KR" sz="12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>
              <a:lnSpc>
                <a:spcPts val="2500"/>
              </a:lnSpc>
              <a:buFontTx/>
              <a:buChar char="-"/>
            </a:pP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 마스터</a:t>
            </a: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 </a:t>
            </a: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아이콘을 눌러</a:t>
            </a:r>
            <a:endParaRPr lang="en-US" altLang="ko-KR" sz="12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>
              <a:lnSpc>
                <a:spcPts val="2500"/>
              </a:lnSpc>
              <a:buFontTx/>
              <a:buChar char="-"/>
            </a:pP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현재 슬라이드에 들어와서 텍스트 박스를 복사하세요</a:t>
            </a: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lvl="1" indent="-171450">
              <a:lnSpc>
                <a:spcPts val="2500"/>
              </a:lnSpc>
              <a:buFontTx/>
              <a:buChar char="-"/>
            </a:pP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다시 상단 메뉴의 </a:t>
            </a: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슬라이드 마스터</a:t>
            </a: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＇</a:t>
            </a: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누르고</a:t>
            </a:r>
            <a:endParaRPr lang="en-US" altLang="ko-KR" sz="12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>
              <a:lnSpc>
                <a:spcPts val="2500"/>
              </a:lnSpc>
              <a:buFontTx/>
              <a:buChar char="-"/>
            </a:pP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마스터 보기 닫기</a:t>
            </a: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 </a:t>
            </a: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아이콘을 눌러 메인 슬라이드로 돌아가서</a:t>
            </a:r>
            <a:endParaRPr lang="en-US" altLang="ko-KR" sz="12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>
              <a:lnSpc>
                <a:spcPts val="2500"/>
              </a:lnSpc>
              <a:buFontTx/>
              <a:buChar char="-"/>
            </a:pP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앞서 복사한 요소를 붙여 넣고 사용하시면 됩니다</a:t>
            </a:r>
            <a:r>
              <a:rPr lang="en-US" altLang="ko-KR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2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3E56C4C-2454-4A2E-8B50-FE1384D1EA63}"/>
              </a:ext>
            </a:extLst>
          </p:cNvPr>
          <p:cNvSpPr/>
          <p:nvPr userDrawn="1"/>
        </p:nvSpPr>
        <p:spPr>
          <a:xfrm>
            <a:off x="6258837" y="1206928"/>
            <a:ext cx="1979721" cy="831343"/>
          </a:xfrm>
          <a:prstGeom prst="roundRect">
            <a:avLst>
              <a:gd name="adj" fmla="val 14081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ctr"/>
          <a:lstStyle/>
          <a:p>
            <a:pPr marL="0" lvl="1" algn="l">
              <a:lnSpc>
                <a:spcPts val="2500"/>
              </a:lnSpc>
            </a:pP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텍스트를 입력하세요</a:t>
            </a:r>
            <a:endParaRPr lang="en-US" altLang="ko-KR" sz="12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1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텍스트를 입력하세요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8E48337-D3F3-4316-863E-78492683F2E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34863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텍스트 박스 사용 가이드를 읽어주세요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0DDB62F-33AA-443F-BDBC-AAA6305E1A1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91614" y="112964"/>
            <a:ext cx="697106" cy="46863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4000" b="1">
                <a:solidFill>
                  <a:schemeClr val="bg1"/>
                </a:solidFill>
                <a:latin typeface="Bahnschrift SemiBold Condensed" panose="020B0502040204020203" pitchFamily="34" charset="0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pPr lvl="0"/>
            <a:r>
              <a:rPr lang="en-US" altLang="ko-KR"/>
              <a:t>000</a:t>
            </a:r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5A47E3D-C9D8-41B9-B3FD-D6A963412C02}"/>
              </a:ext>
            </a:extLst>
          </p:cNvPr>
          <p:cNvSpPr/>
          <p:nvPr userDrawn="1"/>
        </p:nvSpPr>
        <p:spPr>
          <a:xfrm>
            <a:off x="6258837" y="2251080"/>
            <a:ext cx="1979721" cy="412523"/>
          </a:xfrm>
          <a:prstGeom prst="roundRect">
            <a:avLst>
              <a:gd name="adj" fmla="val 14081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ctr"/>
          <a:lstStyle/>
          <a:p>
            <a:pPr marL="0" lvl="1">
              <a:lnSpc>
                <a:spcPts val="2500"/>
              </a:lnSpc>
            </a:pPr>
            <a:r>
              <a:rPr lang="ko-KR" altLang="en-US"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텍스트를 입력하세요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DF5BDF73-50EA-42F3-B003-97A294187B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1614" y="4189616"/>
            <a:ext cx="8160772" cy="1986740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 sz="2000" b="1"/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1143000" indent="-2286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700"/>
            </a:lvl3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</p:txBody>
      </p:sp>
    </p:spTree>
    <p:extLst>
      <p:ext uri="{BB962C8B-B14F-4D97-AF65-F5344CB8AC3E}">
        <p14:creationId xmlns:p14="http://schemas.microsoft.com/office/powerpoint/2010/main" val="521869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A56680EC-8B2B-40D3-AEA6-C36A09088A7A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34863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표 사용 가이드를 읽어주세요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28EBC3-553F-4837-A1CA-42CAE4D28435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91614" y="112964"/>
            <a:ext cx="697106" cy="46863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4000" b="1">
                <a:solidFill>
                  <a:schemeClr val="bg1"/>
                </a:solidFill>
                <a:latin typeface="Bahnschrift SemiBold Condensed" panose="020B0502040204020203" pitchFamily="34" charset="0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pPr lvl="0"/>
            <a:r>
              <a:rPr lang="en-US" altLang="ko-KR"/>
              <a:t>000</a:t>
            </a:r>
            <a:endParaRPr lang="ko-KR" altLang="en-US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CBDFB26F-8C67-4E29-896E-0B5EAF558D92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37358290"/>
              </p:ext>
            </p:extLst>
          </p:nvPr>
        </p:nvGraphicFramePr>
        <p:xfrm>
          <a:off x="399011" y="1049529"/>
          <a:ext cx="5124516" cy="3207925"/>
        </p:xfrm>
        <a:graphic>
          <a:graphicData uri="http://schemas.openxmlformats.org/drawingml/2006/table">
            <a:tbl>
              <a:tblPr firstRow="1" bandRow="1">
                <a:effectLst>
                  <a:outerShdw blurRad="76200" algn="ctr" rotWithShape="0">
                    <a:prstClr val="black">
                      <a:alpha val="30000"/>
                    </a:prstClr>
                  </a:outerShdw>
                </a:effectLst>
                <a:tableStyleId>{5C22544A-7EE6-4342-B048-85BDC9FD1C3A}</a:tableStyleId>
              </a:tblPr>
              <a:tblGrid>
                <a:gridCol w="687912">
                  <a:extLst>
                    <a:ext uri="{9D8B030D-6E8A-4147-A177-3AD203B41FA5}">
                      <a16:colId xmlns:a16="http://schemas.microsoft.com/office/drawing/2014/main" val="695212218"/>
                    </a:ext>
                  </a:extLst>
                </a:gridCol>
                <a:gridCol w="4436604">
                  <a:extLst>
                    <a:ext uri="{9D8B030D-6E8A-4147-A177-3AD203B41FA5}">
                      <a16:colId xmlns:a16="http://schemas.microsoft.com/office/drawing/2014/main" val="2133013820"/>
                    </a:ext>
                  </a:extLst>
                </a:gridCol>
              </a:tblGrid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  <a:endParaRPr kumimoji="0" lang="en-US" altLang="ko-KR" sz="14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표를 사용하시려면</a:t>
                      </a: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692259"/>
                  </a:ext>
                </a:extLst>
              </a:tr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  <a:endParaRPr kumimoji="0" lang="en-US" altLang="ko-KR" sz="14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상단 메뉴 중 </a:t>
                      </a:r>
                      <a:r>
                        <a:rPr lang="en-US" altLang="ko-KR" sz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‘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보기</a:t>
                      </a:r>
                      <a:r>
                        <a:rPr lang="en-US" altLang="ko-KR" sz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’ 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에 들어가셔서</a:t>
                      </a: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142637"/>
                  </a:ext>
                </a:extLst>
              </a:tr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  <a:endParaRPr kumimoji="0" lang="en-US" altLang="ko-KR" sz="14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‘슬라이드 마스터’ 아이콘을 눌러</a:t>
                      </a:r>
                      <a:endParaRPr kumimoji="0" lang="en-US" altLang="ko-KR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179216"/>
                  </a:ext>
                </a:extLst>
              </a:tr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  <a:endParaRPr kumimoji="0" lang="en-US" altLang="ko-KR" sz="14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현재 슬라이드를 클릭해 표를 복사하세요</a:t>
                      </a: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0017682"/>
                  </a:ext>
                </a:extLst>
              </a:tr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  <a:endParaRPr kumimoji="0" lang="en-US" altLang="ko-KR" sz="14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다시 상단 메뉴의 ‘슬라이드 마스터</a:t>
                      </a:r>
                      <a:r>
                        <a:rPr kumimoji="0" lang="en-US" altLang="ko-KR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’ </a:t>
                      </a:r>
                      <a:r>
                        <a:rPr kumimoji="0" lang="ko-KR" alt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를 누르고</a:t>
                      </a: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804246"/>
                  </a:ext>
                </a:extLst>
              </a:tr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  <a:endParaRPr kumimoji="0" lang="en-US" altLang="ko-KR" sz="14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마스터 보기 닫기‘ 아이콘을 눌러 메인 슬라이드로 돌아가서</a:t>
                      </a:r>
                      <a:endParaRPr kumimoji="0" lang="en-US" altLang="ko-KR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478559"/>
                  </a:ext>
                </a:extLst>
              </a:tr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  <a:endParaRPr kumimoji="0" lang="en-US" altLang="ko-KR" sz="14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앞서 복사한 요소를 붙여 넣고 사용하시면 됩니다</a:t>
                      </a:r>
                      <a:r>
                        <a:rPr kumimoji="0" lang="en-US" altLang="ko-KR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8926193"/>
                  </a:ext>
                </a:extLst>
              </a:tr>
            </a:tbl>
          </a:graphicData>
        </a:graphic>
      </p:graphicFrame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A0201C51-6C47-4410-8362-D25D5EFF5E2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710205604"/>
              </p:ext>
            </p:extLst>
          </p:nvPr>
        </p:nvGraphicFramePr>
        <p:xfrm>
          <a:off x="5762884" y="1049529"/>
          <a:ext cx="3023667" cy="1154853"/>
        </p:xfrm>
        <a:graphic>
          <a:graphicData uri="http://schemas.openxmlformats.org/drawingml/2006/table">
            <a:tbl>
              <a:tblPr firstRow="1" bandRow="1">
                <a:effectLst>
                  <a:outerShdw blurRad="76200" algn="ctr" rotWithShape="0">
                    <a:prstClr val="black">
                      <a:alpha val="30000"/>
                    </a:prstClr>
                  </a:outerShdw>
                </a:effectLst>
                <a:tableStyleId>{5C22544A-7EE6-4342-B048-85BDC9FD1C3A}</a:tableStyleId>
              </a:tblPr>
              <a:tblGrid>
                <a:gridCol w="714425">
                  <a:extLst>
                    <a:ext uri="{9D8B030D-6E8A-4147-A177-3AD203B41FA5}">
                      <a16:colId xmlns:a16="http://schemas.microsoft.com/office/drawing/2014/main" val="1442829967"/>
                    </a:ext>
                  </a:extLst>
                </a:gridCol>
                <a:gridCol w="1154621">
                  <a:extLst>
                    <a:ext uri="{9D8B030D-6E8A-4147-A177-3AD203B41FA5}">
                      <a16:colId xmlns:a16="http://schemas.microsoft.com/office/drawing/2014/main" val="695212218"/>
                    </a:ext>
                  </a:extLst>
                </a:gridCol>
                <a:gridCol w="1154621">
                  <a:extLst>
                    <a:ext uri="{9D8B030D-6E8A-4147-A177-3AD203B41FA5}">
                      <a16:colId xmlns:a16="http://schemas.microsoft.com/office/drawing/2014/main" val="2133013820"/>
                    </a:ext>
                  </a:extLst>
                </a:gridCol>
              </a:tblGrid>
              <a:tr h="384951"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1307" marR="71307" marT="35653" marB="35653" anchor="ctr">
                    <a:lnL w="12700" cmpd="sng">
                      <a:noFill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</a:p>
                  </a:txBody>
                  <a:tcPr marL="71307" marR="71307" marT="35653" marB="35653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</a:p>
                  </a:txBody>
                  <a:tcPr marL="71307" marR="71307" marT="35653" marB="3565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692259"/>
                  </a:ext>
                </a:extLst>
              </a:tr>
              <a:tr h="3849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71307" marR="71307" marT="35653" marB="35653"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</a:p>
                  </a:txBody>
                  <a:tcPr marL="71307" marR="71307" marT="35653" marB="35653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</a:p>
                  </a:txBody>
                  <a:tcPr marL="71307" marR="71307" marT="35653" marB="35653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478559"/>
                  </a:ext>
                </a:extLst>
              </a:tr>
              <a:tr h="3849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71307" marR="71307" marT="35653" marB="35653"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</a:p>
                  </a:txBody>
                  <a:tcPr marL="71307" marR="71307" marT="35653" marB="35653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내용</a:t>
                      </a:r>
                    </a:p>
                  </a:txBody>
                  <a:tcPr marL="71307" marR="71307" marT="35653" marB="35653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8926193"/>
                  </a:ext>
                </a:extLst>
              </a:tr>
            </a:tbl>
          </a:graphicData>
        </a:graphic>
      </p:graphicFrame>
      <p:graphicFrame>
        <p:nvGraphicFramePr>
          <p:cNvPr id="7" name="표 4">
            <a:extLst>
              <a:ext uri="{FF2B5EF4-FFF2-40B4-BE49-F238E27FC236}">
                <a16:creationId xmlns:a16="http://schemas.microsoft.com/office/drawing/2014/main" id="{9D608165-5431-4438-8ED1-07DEFCE55D7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13040013"/>
              </p:ext>
            </p:extLst>
          </p:nvPr>
        </p:nvGraphicFramePr>
        <p:xfrm>
          <a:off x="399011" y="4651186"/>
          <a:ext cx="8387540" cy="1545308"/>
        </p:xfrm>
        <a:graphic>
          <a:graphicData uri="http://schemas.openxmlformats.org/drawingml/2006/table">
            <a:tbl>
              <a:tblPr firstRow="1" bandRow="1">
                <a:effectLst>
                  <a:outerShdw blurRad="76200" algn="ctr" rotWithShape="0">
                    <a:prstClr val="black">
                      <a:alpha val="30000"/>
                    </a:prstClr>
                  </a:outerShdw>
                </a:effectLst>
                <a:tableStyleId>{5C22544A-7EE6-4342-B048-85BDC9FD1C3A}</a:tableStyleId>
              </a:tblPr>
              <a:tblGrid>
                <a:gridCol w="2096885">
                  <a:extLst>
                    <a:ext uri="{9D8B030D-6E8A-4147-A177-3AD203B41FA5}">
                      <a16:colId xmlns:a16="http://schemas.microsoft.com/office/drawing/2014/main" val="1442829967"/>
                    </a:ext>
                  </a:extLst>
                </a:gridCol>
                <a:gridCol w="2096885">
                  <a:extLst>
                    <a:ext uri="{9D8B030D-6E8A-4147-A177-3AD203B41FA5}">
                      <a16:colId xmlns:a16="http://schemas.microsoft.com/office/drawing/2014/main" val="695212218"/>
                    </a:ext>
                  </a:extLst>
                </a:gridCol>
                <a:gridCol w="2096885">
                  <a:extLst>
                    <a:ext uri="{9D8B030D-6E8A-4147-A177-3AD203B41FA5}">
                      <a16:colId xmlns:a16="http://schemas.microsoft.com/office/drawing/2014/main" val="2133013820"/>
                    </a:ext>
                  </a:extLst>
                </a:gridCol>
                <a:gridCol w="2096885">
                  <a:extLst>
                    <a:ext uri="{9D8B030D-6E8A-4147-A177-3AD203B41FA5}">
                      <a16:colId xmlns:a16="http://schemas.microsoft.com/office/drawing/2014/main" val="3565906395"/>
                    </a:ext>
                  </a:extLst>
                </a:gridCol>
              </a:tblGrid>
              <a:tr h="3863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파란색 부분의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글자 색상은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흰색입니다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#ffffff</a:t>
                      </a:r>
                      <a:endParaRPr lang="ko-KR" altLang="en-US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692259"/>
                  </a:ext>
                </a:extLst>
              </a:tr>
              <a:tr h="3863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하얀색 부분의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글자 색상은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검정입니다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#000000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478559"/>
                  </a:ext>
                </a:extLst>
              </a:tr>
              <a:tr h="386327"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8926193"/>
                  </a:ext>
                </a:extLst>
              </a:tr>
              <a:tr h="386327"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019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8238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자(숫자있는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33FC3091-5D11-4A3A-9ED0-215B68600C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1614" y="1253331"/>
            <a:ext cx="8160772" cy="4391008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 sz="1800" b="1"/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600"/>
            </a:lvl2pPr>
            <a:lvl3pPr marL="1143000" indent="-2286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/>
            </a:lvl3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2"/>
            <a:endParaRPr lang="ko-KR" altLang="en-US"/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620995E-705C-4960-B5D2-6DD8E1ED2104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34863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글씨만 작성하는 페이지 입니다</a:t>
            </a:r>
            <a:r>
              <a:rPr lang="en-US" altLang="ko-KR"/>
              <a:t>_2</a:t>
            </a:r>
          </a:p>
        </p:txBody>
      </p: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41FF5131-5515-4234-A5DB-2EC8EFDA3CB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91614" y="112964"/>
            <a:ext cx="697106" cy="46863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4000" b="1">
                <a:solidFill>
                  <a:schemeClr val="bg1"/>
                </a:solidFill>
                <a:latin typeface="Bahnschrift SemiBold Condensed" panose="020B0502040204020203" pitchFamily="34" charset="0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pPr lvl="0"/>
            <a:r>
              <a:rPr lang="en-US" altLang="ko-KR"/>
              <a:t>000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18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자+그림(좌우)(숫자있는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E5C2B161-3325-472C-BCD8-4E0D30EA8D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1614" y="1253331"/>
            <a:ext cx="4022197" cy="4391008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 sz="1800" b="1"/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600"/>
            </a:lvl2pPr>
            <a:lvl3pPr marL="1143000" indent="-2286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/>
            </a:lvl3pPr>
          </a:lstStyle>
          <a:p>
            <a:pPr lvl="0"/>
            <a:r>
              <a:rPr lang="ko-KR" altLang="en-US"/>
              <a:t>마스터 텍스트 스타일을 편집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0"/>
            <a:r>
              <a:rPr lang="ko-KR" altLang="en-US"/>
              <a:t>마스터 텍스트 스타일을 편집</a:t>
            </a:r>
          </a:p>
          <a:p>
            <a:pPr lvl="1"/>
            <a:r>
              <a:rPr lang="ko-KR" altLang="en-US"/>
              <a:t>두 번째 수준</a:t>
            </a:r>
            <a:endParaRPr lang="en-US" altLang="ko-KR"/>
          </a:p>
          <a:p>
            <a:pPr lvl="2"/>
            <a:r>
              <a:rPr lang="ko-KR" altLang="en-US"/>
              <a:t>세 번째 수준</a:t>
            </a:r>
          </a:p>
          <a:p>
            <a:pPr lvl="2"/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575110A7-BE4D-4D5B-8B4B-B9F5D196C69D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34863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r>
              <a:rPr lang="ko-KR" altLang="en-US"/>
              <a:t>글씨와 그림을 좌우로 삽입하는 페이지 입니다</a:t>
            </a:r>
            <a:r>
              <a:rPr lang="en-US" altLang="ko-KR"/>
              <a:t>_2</a:t>
            </a:r>
            <a:endParaRPr lang="ko-KR" altLang="en-US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A49BE38E-4571-4943-8346-467CE704017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91614" y="112964"/>
            <a:ext cx="697106" cy="46863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4000" b="1">
                <a:solidFill>
                  <a:schemeClr val="bg1"/>
                </a:solidFill>
                <a:latin typeface="Bahnschrift SemiBold Condensed" panose="020B0502040204020203" pitchFamily="34" charset="0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/>
            </a:lvl3pPr>
          </a:lstStyle>
          <a:p>
            <a:pPr lvl="0"/>
            <a:r>
              <a:rPr lang="en-US" altLang="ko-KR"/>
              <a:t>000</a:t>
            </a:r>
            <a:endParaRPr lang="ko-KR" altLang="en-US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F8E36F99-91C6-4FF0-9340-E1BD608B572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713170" y="1253332"/>
            <a:ext cx="3939216" cy="43910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161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A7F192-83CE-47C9-BD7D-114A3687B15B}"/>
              </a:ext>
            </a:extLst>
          </p:cNvPr>
          <p:cNvSpPr/>
          <p:nvPr userDrawn="1"/>
        </p:nvSpPr>
        <p:spPr>
          <a:xfrm>
            <a:off x="0" y="1"/>
            <a:ext cx="9144000" cy="684144"/>
          </a:xfrm>
          <a:prstGeom prst="rect">
            <a:avLst/>
          </a:prstGeom>
          <a:solidFill>
            <a:srgbClr val="2664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6DF291-0ECE-4D8C-9741-65C534FCFA8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357" y="212431"/>
            <a:ext cx="1115291" cy="281936"/>
          </a:xfrm>
          <a:prstGeom prst="rect">
            <a:avLst/>
          </a:prstGeom>
        </p:spPr>
      </p:pic>
      <p:cxnSp>
        <p:nvCxnSpPr>
          <p:cNvPr id="4" name="Straight Connector 8">
            <a:extLst>
              <a:ext uri="{FF2B5EF4-FFF2-40B4-BE49-F238E27FC236}">
                <a16:creationId xmlns:a16="http://schemas.microsoft.com/office/drawing/2014/main" id="{0489C92B-8D78-4EC7-A5C7-E146C37F7429}"/>
              </a:ext>
            </a:extLst>
          </p:cNvPr>
          <p:cNvCxnSpPr>
            <a:cxnSpLocks/>
          </p:cNvCxnSpPr>
          <p:nvPr userDrawn="1"/>
        </p:nvCxnSpPr>
        <p:spPr>
          <a:xfrm flipH="1">
            <a:off x="390617" y="6382007"/>
            <a:ext cx="839827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6">
            <a:extLst>
              <a:ext uri="{FF2B5EF4-FFF2-40B4-BE49-F238E27FC236}">
                <a16:creationId xmlns:a16="http://schemas.microsoft.com/office/drawing/2014/main" id="{7987EA2B-55D3-45F6-88EB-24DDEC3A678F}"/>
              </a:ext>
            </a:extLst>
          </p:cNvPr>
          <p:cNvSpPr txBox="1">
            <a:spLocks/>
          </p:cNvSpPr>
          <p:nvPr userDrawn="1"/>
        </p:nvSpPr>
        <p:spPr>
          <a:xfrm>
            <a:off x="8141645" y="6453144"/>
            <a:ext cx="676003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800F5C4-86E4-4E57-8776-53824336AED1}" type="slidenum">
              <a:rPr lang="ko-KR" altLang="en-US" sz="1200" smtClean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r"/>
              <a:t>‹#›</a:t>
            </a:fld>
            <a:endParaRPr lang="ko-KR" altLang="en-US" sz="140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F9F05B-854B-4494-AFD9-ACBFF7335E55}"/>
              </a:ext>
            </a:extLst>
          </p:cNvPr>
          <p:cNvSpPr txBox="1"/>
          <p:nvPr userDrawn="1"/>
        </p:nvSpPr>
        <p:spPr>
          <a:xfrm>
            <a:off x="342978" y="6455024"/>
            <a:ext cx="2973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2021 codepresso.kr All Rights Reserved</a:t>
            </a:r>
            <a:endParaRPr lang="ko-KR" altLang="en-US" sz="110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11A06A-08A6-405C-AFBA-CD2F6ACFAA8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" y="2914556"/>
            <a:ext cx="6766560" cy="171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46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3" r:id="rId2"/>
    <p:sldLayoutId id="2147483674" r:id="rId3"/>
    <p:sldLayoutId id="2147483675" r:id="rId4"/>
    <p:sldLayoutId id="2147483678" r:id="rId5"/>
    <p:sldLayoutId id="2147483676" r:id="rId6"/>
    <p:sldLayoutId id="2147483677" r:id="rId7"/>
    <p:sldLayoutId id="2147483679" r:id="rId8"/>
    <p:sldLayoutId id="2147483680" r:id="rId9"/>
    <p:sldLayoutId id="2147483681" r:id="rId10"/>
    <p:sldLayoutId id="2147483682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C9732F88-714C-4C65-A1A6-6658F06576E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필수 수행 과제</a:t>
            </a:r>
            <a:endParaRPr lang="en-US" altLang="ko-KR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11EBB30-6C52-4883-8C29-4FFC0F460B69}"/>
              </a:ext>
            </a:extLst>
          </p:cNvPr>
          <p:cNvSpPr/>
          <p:nvPr/>
        </p:nvSpPr>
        <p:spPr>
          <a:xfrm>
            <a:off x="574985" y="1549379"/>
            <a:ext cx="8230040" cy="3213382"/>
          </a:xfrm>
          <a:prstGeom prst="roundRect">
            <a:avLst>
              <a:gd name="adj" fmla="val 7674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ctr"/>
          <a:lstStyle/>
          <a:p>
            <a:pPr marL="0" lvl="1" algn="ctr">
              <a:lnSpc>
                <a:spcPts val="2500"/>
              </a:lnSpc>
            </a:pPr>
            <a:endParaRPr lang="ko-KR" altLang="en-US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F4EEFF9E-33F0-41DE-B32B-2DE489353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103020"/>
              </p:ext>
            </p:extLst>
          </p:nvPr>
        </p:nvGraphicFramePr>
        <p:xfrm>
          <a:off x="574985" y="5103373"/>
          <a:ext cx="8208557" cy="916550"/>
        </p:xfrm>
        <a:graphic>
          <a:graphicData uri="http://schemas.openxmlformats.org/drawingml/2006/table">
            <a:tbl>
              <a:tblPr firstRow="1" bandRow="1">
                <a:effectLst>
                  <a:outerShdw blurRad="76200" algn="ctr" rotWithShape="0">
                    <a:prstClr val="black">
                      <a:alpha val="30000"/>
                    </a:prstClr>
                  </a:outerShdw>
                </a:effectLst>
                <a:tableStyleId>{5C22544A-7EE6-4342-B048-85BDC9FD1C3A}</a:tableStyleId>
              </a:tblPr>
              <a:tblGrid>
                <a:gridCol w="1802031">
                  <a:extLst>
                    <a:ext uri="{9D8B030D-6E8A-4147-A177-3AD203B41FA5}">
                      <a16:colId xmlns:a16="http://schemas.microsoft.com/office/drawing/2014/main" val="695212218"/>
                    </a:ext>
                  </a:extLst>
                </a:gridCol>
                <a:gridCol w="6406526">
                  <a:extLst>
                    <a:ext uri="{9D8B030D-6E8A-4147-A177-3AD203B41FA5}">
                      <a16:colId xmlns:a16="http://schemas.microsoft.com/office/drawing/2014/main" val="2133013820"/>
                    </a:ext>
                  </a:extLst>
                </a:gridCol>
              </a:tblGrid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주제</a:t>
                      </a: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UI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로 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accel, brake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명령어를 수신하고 </a:t>
                      </a:r>
                      <a:r>
                        <a:rPr kumimoji="0" lang="ko-KR" altLang="en-US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속도값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UI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에 전달</a:t>
                      </a: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692259"/>
                  </a:ext>
                </a:extLst>
              </a:tr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사용기술</a:t>
                      </a: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파일처리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멀티프로세스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ko-KR" altLang="en-US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멀티스레드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IPC(PIPE,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소켓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), UI(Python)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142637"/>
                  </a:ext>
                </a:extLst>
              </a:tr>
            </a:tbl>
          </a:graphicData>
        </a:graphic>
      </p:graphicFrame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48241BA-C4FD-F531-EDAF-ED7D5CC0C221}"/>
              </a:ext>
            </a:extLst>
          </p:cNvPr>
          <p:cNvSpPr/>
          <p:nvPr/>
        </p:nvSpPr>
        <p:spPr>
          <a:xfrm>
            <a:off x="480795" y="890977"/>
            <a:ext cx="1105872" cy="404120"/>
          </a:xfrm>
          <a:prstGeom prst="roundRect">
            <a:avLst>
              <a:gd name="adj" fmla="val 14081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ctr"/>
          <a:lstStyle/>
          <a:p>
            <a:pPr marL="0" lvl="1" algn="ctr">
              <a:lnSpc>
                <a:spcPts val="2500"/>
              </a:lnSpc>
            </a:pPr>
            <a:r>
              <a:rPr lang="ko-KR" altLang="en-US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 구조도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8E2CAA-889E-8E49-8414-88457B10E3A2}"/>
              </a:ext>
            </a:extLst>
          </p:cNvPr>
          <p:cNvSpPr txBox="1"/>
          <p:nvPr/>
        </p:nvSpPr>
        <p:spPr>
          <a:xfrm>
            <a:off x="5824024" y="2193507"/>
            <a:ext cx="1526687" cy="3657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UI - (PYQT5)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7AD6BB-9C1B-F854-69C1-2D4A6BC89080}"/>
              </a:ext>
            </a:extLst>
          </p:cNvPr>
          <p:cNvSpPr txBox="1"/>
          <p:nvPr/>
        </p:nvSpPr>
        <p:spPr>
          <a:xfrm>
            <a:off x="1244096" y="2053222"/>
            <a:ext cx="1374818" cy="646331"/>
          </a:xfrm>
          <a:prstGeom prst="rect">
            <a:avLst/>
          </a:prstGeom>
          <a:noFill/>
          <a:ln w="19050">
            <a:solidFill>
              <a:srgbClr val="2664D3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CORE </a:t>
            </a:r>
            <a:r>
              <a:rPr lang="ko-KR" altLang="en-US" b="1" dirty="0">
                <a:latin typeface="+mj-ea"/>
                <a:ea typeface="+mj-ea"/>
              </a:rPr>
              <a:t>데몬</a:t>
            </a:r>
            <a:endParaRPr lang="en-US" altLang="ko-KR" b="1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(LINUX,C)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99A0E1-6E22-8A73-9188-F27D2003445B}"/>
              </a:ext>
            </a:extLst>
          </p:cNvPr>
          <p:cNvSpPr txBox="1"/>
          <p:nvPr/>
        </p:nvSpPr>
        <p:spPr>
          <a:xfrm>
            <a:off x="1244096" y="3769612"/>
            <a:ext cx="1246560" cy="646331"/>
          </a:xfrm>
          <a:prstGeom prst="rect">
            <a:avLst/>
          </a:prstGeom>
          <a:noFill/>
          <a:ln w="19050">
            <a:solidFill>
              <a:srgbClr val="686868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파일 </a:t>
            </a:r>
            <a:r>
              <a:rPr lang="ko-KR" altLang="en-US" b="1" dirty="0" err="1">
                <a:latin typeface="+mj-ea"/>
                <a:ea typeface="+mj-ea"/>
              </a:rPr>
              <a:t>로거</a:t>
            </a:r>
            <a:endParaRPr lang="en-US" altLang="ko-KR" b="1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(LINUX,C)</a:t>
            </a:r>
            <a:endParaRPr lang="ko-KR" altLang="en-US" b="1" dirty="0">
              <a:latin typeface="+mj-ea"/>
              <a:ea typeface="+mj-ea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7E68472-8BC1-3D30-9084-1AC8F2CC30BF}"/>
              </a:ext>
            </a:extLst>
          </p:cNvPr>
          <p:cNvCxnSpPr/>
          <p:nvPr/>
        </p:nvCxnSpPr>
        <p:spPr>
          <a:xfrm>
            <a:off x="2996418" y="2193507"/>
            <a:ext cx="26728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D686F36-DBB3-4515-99B9-C99365176901}"/>
              </a:ext>
            </a:extLst>
          </p:cNvPr>
          <p:cNvCxnSpPr>
            <a:cxnSpLocks/>
          </p:cNvCxnSpPr>
          <p:nvPr/>
        </p:nvCxnSpPr>
        <p:spPr>
          <a:xfrm flipH="1">
            <a:off x="2996418" y="2559267"/>
            <a:ext cx="26728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176FCA-0DFF-77FC-D572-47384E973666}"/>
              </a:ext>
            </a:extLst>
          </p:cNvPr>
          <p:cNvSpPr txBox="1"/>
          <p:nvPr/>
        </p:nvSpPr>
        <p:spPr>
          <a:xfrm>
            <a:off x="3054481" y="2562890"/>
            <a:ext cx="2769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- </a:t>
            </a:r>
            <a:r>
              <a:rPr lang="en-US" altLang="ko-KR" sz="1200" dirty="0" err="1">
                <a:latin typeface="+mj-ea"/>
                <a:ea typeface="+mj-ea"/>
              </a:rPr>
              <a:t>Accel,brake</a:t>
            </a:r>
            <a:r>
              <a:rPr lang="en-US" altLang="ko-KR" sz="1200" dirty="0">
                <a:latin typeface="+mj-ea"/>
                <a:ea typeface="+mj-ea"/>
              </a:rPr>
              <a:t>,</a:t>
            </a:r>
            <a:r>
              <a:rPr lang="ko-KR" altLang="en-US" sz="1200" dirty="0">
                <a:latin typeface="+mj-ea"/>
                <a:ea typeface="+mj-ea"/>
              </a:rPr>
              <a:t>시동 </a:t>
            </a:r>
            <a:r>
              <a:rPr lang="en-US" altLang="ko-KR" sz="1200" dirty="0">
                <a:latin typeface="+mj-ea"/>
                <a:ea typeface="+mj-ea"/>
              </a:rPr>
              <a:t>on/off </a:t>
            </a:r>
            <a:r>
              <a:rPr lang="ko-KR" altLang="en-US" sz="1200" dirty="0">
                <a:latin typeface="+mj-ea"/>
                <a:ea typeface="+mj-ea"/>
              </a:rPr>
              <a:t>명령 전달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1C37FB-F775-F005-D5D2-F5D26F62D74F}"/>
              </a:ext>
            </a:extLst>
          </p:cNvPr>
          <p:cNvSpPr txBox="1"/>
          <p:nvPr/>
        </p:nvSpPr>
        <p:spPr>
          <a:xfrm>
            <a:off x="2996418" y="1902990"/>
            <a:ext cx="2805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명령어에 따른 </a:t>
            </a:r>
            <a:r>
              <a:rPr lang="ko-KR" altLang="en-US" sz="1200" dirty="0" err="1">
                <a:latin typeface="+mj-ea"/>
                <a:ea typeface="+mj-ea"/>
              </a:rPr>
              <a:t>속도값</a:t>
            </a:r>
            <a:r>
              <a:rPr lang="ko-KR" altLang="en-US" sz="1200" dirty="0">
                <a:latin typeface="+mj-ea"/>
                <a:ea typeface="+mj-ea"/>
              </a:rPr>
              <a:t> 계산 및 전달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53577F-5243-96CD-D66D-63245E52F181}"/>
              </a:ext>
            </a:extLst>
          </p:cNvPr>
          <p:cNvSpPr txBox="1"/>
          <p:nvPr/>
        </p:nvSpPr>
        <p:spPr>
          <a:xfrm>
            <a:off x="2490656" y="3831167"/>
            <a:ext cx="3684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- UI</a:t>
            </a:r>
            <a:r>
              <a:rPr lang="ko-KR" altLang="en-US" sz="1200" dirty="0">
                <a:latin typeface="+mj-ea"/>
                <a:ea typeface="+mj-ea"/>
              </a:rPr>
              <a:t>로 부터 받은 명령어</a:t>
            </a:r>
            <a:endParaRPr lang="en-US" altLang="ko-KR" sz="1200" dirty="0">
              <a:latin typeface="+mj-ea"/>
              <a:ea typeface="+mj-ea"/>
            </a:endParaRPr>
          </a:p>
          <a:p>
            <a:r>
              <a:rPr lang="en-US" altLang="ko-KR" sz="1200" dirty="0">
                <a:latin typeface="+mj-ea"/>
                <a:ea typeface="+mj-ea"/>
              </a:rPr>
              <a:t>  Log.txt </a:t>
            </a:r>
            <a:r>
              <a:rPr lang="ko-KR" altLang="en-US" sz="1200" dirty="0">
                <a:latin typeface="+mj-ea"/>
                <a:ea typeface="+mj-ea"/>
              </a:rPr>
              <a:t>파일에 </a:t>
            </a:r>
            <a:r>
              <a:rPr lang="ko-KR" altLang="en-US" sz="1200" dirty="0" err="1">
                <a:latin typeface="+mj-ea"/>
                <a:ea typeface="+mj-ea"/>
              </a:rPr>
              <a:t>시간과함께</a:t>
            </a:r>
            <a:r>
              <a:rPr lang="ko-KR" altLang="en-US" sz="1200" dirty="0">
                <a:latin typeface="+mj-ea"/>
                <a:ea typeface="+mj-ea"/>
              </a:rPr>
              <a:t> 저장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592AD22-5BBF-1F1D-ACFC-C52DCA5C8F63}"/>
              </a:ext>
            </a:extLst>
          </p:cNvPr>
          <p:cNvCxnSpPr/>
          <p:nvPr/>
        </p:nvCxnSpPr>
        <p:spPr>
          <a:xfrm>
            <a:off x="1926454" y="2839889"/>
            <a:ext cx="0" cy="817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0888A300-1D1E-2174-8DBC-9C3752195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277" y="2853829"/>
            <a:ext cx="3001737" cy="1851817"/>
          </a:xfrm>
          <a:prstGeom prst="rect">
            <a:avLst/>
          </a:prstGeom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8754C4B4-A84B-6EA2-58F6-E1BCA69E23C0}"/>
              </a:ext>
            </a:extLst>
          </p:cNvPr>
          <p:cNvSpPr/>
          <p:nvPr/>
        </p:nvSpPr>
        <p:spPr>
          <a:xfrm>
            <a:off x="7128769" y="4292832"/>
            <a:ext cx="1440245" cy="3501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4A3B416D-0177-B6B0-7DE6-F77CE8DFDEA3}"/>
              </a:ext>
            </a:extLst>
          </p:cNvPr>
          <p:cNvSpPr/>
          <p:nvPr/>
        </p:nvSpPr>
        <p:spPr>
          <a:xfrm>
            <a:off x="7128769" y="2980975"/>
            <a:ext cx="1440245" cy="3501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42BE75D8-0283-502D-AC7E-E360386E8DAB}"/>
              </a:ext>
            </a:extLst>
          </p:cNvPr>
          <p:cNvSpPr/>
          <p:nvPr/>
        </p:nvSpPr>
        <p:spPr>
          <a:xfrm>
            <a:off x="5567277" y="3176861"/>
            <a:ext cx="1440245" cy="152878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142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095B0EA-6FB5-454D-A7E9-2A9F04F635C2}"/>
              </a:ext>
            </a:extLst>
          </p:cNvPr>
          <p:cNvSpPr/>
          <p:nvPr/>
        </p:nvSpPr>
        <p:spPr>
          <a:xfrm>
            <a:off x="480795" y="890977"/>
            <a:ext cx="1105872" cy="404120"/>
          </a:xfrm>
          <a:prstGeom prst="roundRect">
            <a:avLst>
              <a:gd name="adj" fmla="val 14081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ctr"/>
          <a:lstStyle/>
          <a:p>
            <a:pPr marL="0" lvl="1" algn="ctr">
              <a:lnSpc>
                <a:spcPts val="2500"/>
              </a:lnSpc>
            </a:pPr>
            <a:r>
              <a:rPr lang="ko-KR" altLang="en-US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</a:t>
            </a:r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Code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037C7EC1-EFC6-460C-AA2F-E35516F010AB}"/>
              </a:ext>
            </a:extLst>
          </p:cNvPr>
          <p:cNvSpPr/>
          <p:nvPr/>
        </p:nvSpPr>
        <p:spPr>
          <a:xfrm>
            <a:off x="449185" y="1463455"/>
            <a:ext cx="8268788" cy="4839692"/>
          </a:xfrm>
          <a:prstGeom prst="roundRect">
            <a:avLst>
              <a:gd name="adj" fmla="val 7831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t"/>
          <a:lstStyle/>
          <a:p>
            <a:pPr marL="0" lvl="1" algn="l">
              <a:spcAft>
                <a:spcPts val="600"/>
              </a:spcAft>
            </a:pP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1" algn="l">
              <a:spcAft>
                <a:spcPts val="600"/>
              </a:spcAft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요건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와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 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 소켓통신 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 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내부 속도 변화량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계산후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데이터 송부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받은데이터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띄우기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1" algn="l">
              <a:spcAft>
                <a:spcPts val="600"/>
              </a:spcAft>
            </a:pP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1" algn="l">
              <a:spcAft>
                <a:spcPts val="600"/>
              </a:spcAft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참고내용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0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e.chatserver.c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1950" lvl="2" indent="-184150">
              <a:lnSpc>
                <a:spcPct val="200000"/>
              </a:lnSpc>
              <a:buFontTx/>
              <a:buChar char="-"/>
              <a:tabLst>
                <a:tab pos="271463" algn="l"/>
              </a:tabLst>
            </a:pP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클라이언트 간 채팅서버 구현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1.pipe.c</a:t>
            </a:r>
          </a:p>
          <a:p>
            <a:pPr marL="361950" lvl="2" indent="-171450">
              <a:lnSpc>
                <a:spcPct val="200000"/>
              </a:lnSpc>
              <a:buFontTx/>
              <a:buChar char="-"/>
            </a:pP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부모 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자식 프로세스간 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IPC (pipe)</a:t>
            </a: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6-2.parent.c</a:t>
            </a:r>
          </a:p>
          <a:p>
            <a:pPr marL="361950" lvl="2" indent="-171450">
              <a:lnSpc>
                <a:spcPct val="200000"/>
              </a:lnSpc>
              <a:buFontTx/>
              <a:buChar char="-"/>
            </a:pP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부모 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자식 프로세스 생성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0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File.c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1950" lvl="2" indent="-171450">
              <a:lnSpc>
                <a:spcPct val="200000"/>
              </a:lnSpc>
              <a:buFontTx/>
              <a:buChar char="-"/>
            </a:pP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파일 생성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읽기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쓰기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90500" lvl="2">
              <a:lnSpc>
                <a:spcPct val="200000"/>
              </a:lnSpc>
            </a:pP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buFontTx/>
              <a:buChar char="-"/>
            </a:pP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buFontTx/>
              <a:buChar char="-"/>
            </a:pP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내용 개체 틀 4">
            <a:extLst>
              <a:ext uri="{FF2B5EF4-FFF2-40B4-BE49-F238E27FC236}">
                <a16:creationId xmlns:a16="http://schemas.microsoft.com/office/drawing/2014/main" id="{2B85DE31-5286-B26D-59E6-A0DABCDF068F}"/>
              </a:ext>
            </a:extLst>
          </p:cNvPr>
          <p:cNvSpPr txBox="1">
            <a:spLocks/>
          </p:cNvSpPr>
          <p:nvPr/>
        </p:nvSpPr>
        <p:spPr>
          <a:xfrm>
            <a:off x="491614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 kern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800100" indent="-3429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1. </a:t>
            </a:r>
            <a:r>
              <a:rPr lang="ko-KR" altLang="en-US" dirty="0"/>
              <a:t>필수 수행 과제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84410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11EBB30-6C52-4883-8C29-4FFC0F460B69}"/>
              </a:ext>
            </a:extLst>
          </p:cNvPr>
          <p:cNvSpPr/>
          <p:nvPr/>
        </p:nvSpPr>
        <p:spPr>
          <a:xfrm>
            <a:off x="574985" y="1549379"/>
            <a:ext cx="8230040" cy="3213382"/>
          </a:xfrm>
          <a:prstGeom prst="roundRect">
            <a:avLst>
              <a:gd name="adj" fmla="val 7674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ctr"/>
          <a:lstStyle/>
          <a:p>
            <a:pPr marL="0" lvl="1" algn="ctr">
              <a:lnSpc>
                <a:spcPts val="2500"/>
              </a:lnSpc>
            </a:pPr>
            <a:endParaRPr lang="ko-KR" altLang="en-US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B4B8E7EF-7AA9-C60F-38B2-214BA946B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278" y="2925026"/>
            <a:ext cx="3049765" cy="1736252"/>
          </a:xfrm>
          <a:prstGeom prst="rect">
            <a:avLst/>
          </a:prstGeom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C9732F88-714C-4C65-A1A6-6658F06576E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추가 수행 과제</a:t>
            </a:r>
            <a:endParaRPr lang="en-US" altLang="ko-KR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F4EEFF9E-33F0-41DE-B32B-2DE489353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6053688"/>
              </p:ext>
            </p:extLst>
          </p:nvPr>
        </p:nvGraphicFramePr>
        <p:xfrm>
          <a:off x="574985" y="5103373"/>
          <a:ext cx="8208557" cy="916550"/>
        </p:xfrm>
        <a:graphic>
          <a:graphicData uri="http://schemas.openxmlformats.org/drawingml/2006/table">
            <a:tbl>
              <a:tblPr firstRow="1" bandRow="1">
                <a:effectLst>
                  <a:outerShdw blurRad="76200" algn="ctr" rotWithShape="0">
                    <a:prstClr val="black">
                      <a:alpha val="30000"/>
                    </a:prstClr>
                  </a:outerShdw>
                </a:effectLst>
                <a:tableStyleId>{5C22544A-7EE6-4342-B048-85BDC9FD1C3A}</a:tableStyleId>
              </a:tblPr>
              <a:tblGrid>
                <a:gridCol w="1802031">
                  <a:extLst>
                    <a:ext uri="{9D8B030D-6E8A-4147-A177-3AD203B41FA5}">
                      <a16:colId xmlns:a16="http://schemas.microsoft.com/office/drawing/2014/main" val="695212218"/>
                    </a:ext>
                  </a:extLst>
                </a:gridCol>
                <a:gridCol w="6406526">
                  <a:extLst>
                    <a:ext uri="{9D8B030D-6E8A-4147-A177-3AD203B41FA5}">
                      <a16:colId xmlns:a16="http://schemas.microsoft.com/office/drawing/2014/main" val="2133013820"/>
                    </a:ext>
                  </a:extLst>
                </a:gridCol>
              </a:tblGrid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주제</a:t>
                      </a: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연료량 추가계산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ko-KR" altLang="en-US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턴시그널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신호 송수신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연료량 읽기 및 저장</a:t>
                      </a: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692259"/>
                  </a:ext>
                </a:extLst>
              </a:tr>
              <a:tr h="45827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사용기술</a:t>
                      </a: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64D3"/>
                    </a:solidFill>
                  </a:tcPr>
                </a:tc>
                <a:tc>
                  <a:txBody>
                    <a:bodyPr/>
                    <a:lstStyle/>
                    <a:p>
                      <a:pPr marL="174625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파일처리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멀티프로세스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ko-KR" altLang="en-US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멀티스레드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IPC(PIPE,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소켓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), UI(Python), </a:t>
                      </a:r>
                      <a:r>
                        <a:rPr kumimoji="0" lang="ko-KR" altLang="en-US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세마포어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4754" marR="4754" marT="6339" marB="0" anchor="ctr">
                    <a:lnL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142637"/>
                  </a:ext>
                </a:extLst>
              </a:tr>
            </a:tbl>
          </a:graphicData>
        </a:graphic>
      </p:graphicFrame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48241BA-C4FD-F531-EDAF-ED7D5CC0C221}"/>
              </a:ext>
            </a:extLst>
          </p:cNvPr>
          <p:cNvSpPr/>
          <p:nvPr/>
        </p:nvSpPr>
        <p:spPr>
          <a:xfrm>
            <a:off x="480795" y="890977"/>
            <a:ext cx="1105872" cy="404120"/>
          </a:xfrm>
          <a:prstGeom prst="roundRect">
            <a:avLst>
              <a:gd name="adj" fmla="val 14081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ctr"/>
          <a:lstStyle/>
          <a:p>
            <a:pPr marL="0" lvl="1" algn="ctr">
              <a:lnSpc>
                <a:spcPts val="2500"/>
              </a:lnSpc>
            </a:pPr>
            <a:r>
              <a:rPr lang="ko-KR" altLang="en-US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 구조도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7E68472-8BC1-3D30-9084-1AC8F2CC30BF}"/>
              </a:ext>
            </a:extLst>
          </p:cNvPr>
          <p:cNvCxnSpPr/>
          <p:nvPr/>
        </p:nvCxnSpPr>
        <p:spPr>
          <a:xfrm>
            <a:off x="2996418" y="2193507"/>
            <a:ext cx="26728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D686F36-DBB3-4515-99B9-C99365176901}"/>
              </a:ext>
            </a:extLst>
          </p:cNvPr>
          <p:cNvCxnSpPr>
            <a:cxnSpLocks/>
          </p:cNvCxnSpPr>
          <p:nvPr/>
        </p:nvCxnSpPr>
        <p:spPr>
          <a:xfrm flipH="1">
            <a:off x="2996418" y="2559267"/>
            <a:ext cx="26728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984984D-2A3E-ABEF-0D91-69F1C017F14A}"/>
              </a:ext>
            </a:extLst>
          </p:cNvPr>
          <p:cNvCxnSpPr>
            <a:cxnSpLocks/>
          </p:cNvCxnSpPr>
          <p:nvPr/>
        </p:nvCxnSpPr>
        <p:spPr>
          <a:xfrm>
            <a:off x="1912386" y="2751172"/>
            <a:ext cx="0" cy="9021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176FCA-0DFF-77FC-D572-47384E973666}"/>
              </a:ext>
            </a:extLst>
          </p:cNvPr>
          <p:cNvSpPr txBox="1"/>
          <p:nvPr/>
        </p:nvSpPr>
        <p:spPr>
          <a:xfrm>
            <a:off x="3073791" y="1576072"/>
            <a:ext cx="2968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- </a:t>
            </a:r>
            <a:r>
              <a:rPr lang="ko-KR" altLang="en-US" sz="1200" dirty="0" err="1">
                <a:latin typeface="+mj-ea"/>
                <a:ea typeface="+mj-ea"/>
              </a:rPr>
              <a:t>시동걸면</a:t>
            </a:r>
            <a:r>
              <a:rPr lang="ko-KR" altLang="en-US" sz="1200" dirty="0">
                <a:latin typeface="+mj-ea"/>
                <a:ea typeface="+mj-ea"/>
              </a:rPr>
              <a:t> 연료감소</a:t>
            </a:r>
            <a:r>
              <a:rPr lang="en-US" altLang="ko-KR" sz="1200" dirty="0">
                <a:latin typeface="+mj-ea"/>
                <a:ea typeface="+mj-ea"/>
              </a:rPr>
              <a:t>, </a:t>
            </a:r>
            <a:r>
              <a:rPr lang="ko-KR" altLang="en-US" sz="1200" dirty="0" err="1">
                <a:latin typeface="+mj-ea"/>
                <a:ea typeface="+mj-ea"/>
              </a:rPr>
              <a:t>가속시</a:t>
            </a:r>
            <a:r>
              <a:rPr lang="ko-KR" altLang="en-US" sz="1200" dirty="0">
                <a:latin typeface="+mj-ea"/>
                <a:ea typeface="+mj-ea"/>
              </a:rPr>
              <a:t> 추가감소</a:t>
            </a:r>
            <a:endParaRPr lang="en-US" altLang="ko-KR" sz="1200" dirty="0">
              <a:latin typeface="+mj-ea"/>
              <a:ea typeface="+mj-ea"/>
            </a:endParaRPr>
          </a:p>
          <a:p>
            <a:r>
              <a:rPr lang="en-US" altLang="ko-KR" sz="1200" dirty="0">
                <a:latin typeface="+mj-ea"/>
                <a:ea typeface="+mj-ea"/>
              </a:rPr>
              <a:t>- </a:t>
            </a:r>
            <a:r>
              <a:rPr lang="ko-KR" altLang="en-US" sz="1200" dirty="0" err="1">
                <a:latin typeface="+mj-ea"/>
                <a:ea typeface="+mj-ea"/>
              </a:rPr>
              <a:t>턴시그널</a:t>
            </a:r>
            <a:r>
              <a:rPr lang="ko-KR" altLang="en-US" sz="1200" dirty="0">
                <a:latin typeface="+mj-ea"/>
                <a:ea typeface="+mj-ea"/>
              </a:rPr>
              <a:t> 점등 신호 전달</a:t>
            </a:r>
            <a:endParaRPr lang="en-US" altLang="ko-KR" sz="1200" dirty="0">
              <a:latin typeface="+mj-ea"/>
              <a:ea typeface="+mj-ea"/>
            </a:endParaRPr>
          </a:p>
          <a:p>
            <a:r>
              <a:rPr lang="en-US" altLang="ko-KR" sz="1200" dirty="0">
                <a:latin typeface="+mj-ea"/>
                <a:ea typeface="+mj-ea"/>
              </a:rPr>
              <a:t>- </a:t>
            </a:r>
            <a:r>
              <a:rPr lang="ko-KR" altLang="en-US" sz="1200" dirty="0" err="1">
                <a:latin typeface="+mj-ea"/>
                <a:ea typeface="+mj-ea"/>
              </a:rPr>
              <a:t>시동걸면</a:t>
            </a:r>
            <a:r>
              <a:rPr lang="ko-KR" altLang="en-US" sz="1200" dirty="0">
                <a:latin typeface="+mj-ea"/>
                <a:ea typeface="+mj-ea"/>
              </a:rPr>
              <a:t> 기록된 </a:t>
            </a:r>
            <a:r>
              <a:rPr lang="ko-KR" altLang="en-US" sz="1200" dirty="0" err="1">
                <a:latin typeface="+mj-ea"/>
                <a:ea typeface="+mj-ea"/>
              </a:rPr>
              <a:t>연료값</a:t>
            </a:r>
            <a:r>
              <a:rPr lang="ko-KR" altLang="en-US" sz="1200" dirty="0">
                <a:latin typeface="+mj-ea"/>
                <a:ea typeface="+mj-ea"/>
              </a:rPr>
              <a:t> 전달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1C37FB-F775-F005-D5D2-F5D26F62D74F}"/>
              </a:ext>
            </a:extLst>
          </p:cNvPr>
          <p:cNvSpPr txBox="1"/>
          <p:nvPr/>
        </p:nvSpPr>
        <p:spPr>
          <a:xfrm>
            <a:off x="3111715" y="2567162"/>
            <a:ext cx="2968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좌우 </a:t>
            </a:r>
            <a:r>
              <a:rPr lang="ko-KR" altLang="en-US" sz="1200" dirty="0" err="1">
                <a:latin typeface="+mj-ea"/>
                <a:ea typeface="+mj-ea"/>
              </a:rPr>
              <a:t>턴시그널</a:t>
            </a:r>
            <a:r>
              <a:rPr lang="ko-KR" altLang="en-US" sz="1200" dirty="0">
                <a:latin typeface="+mj-ea"/>
                <a:ea typeface="+mj-ea"/>
              </a:rPr>
              <a:t> 신호</a:t>
            </a:r>
            <a:r>
              <a:rPr lang="en-US" altLang="ko-KR" sz="1200" dirty="0">
                <a:latin typeface="+mj-ea"/>
                <a:ea typeface="+mj-ea"/>
              </a:rPr>
              <a:t>, </a:t>
            </a:r>
            <a:r>
              <a:rPr lang="ko-KR" altLang="en-US" sz="1200" dirty="0">
                <a:latin typeface="+mj-ea"/>
                <a:ea typeface="+mj-ea"/>
              </a:rPr>
              <a:t>연료충전 명령</a:t>
            </a:r>
            <a:endParaRPr lang="en-US" altLang="ko-KR" sz="1200" dirty="0">
              <a:latin typeface="+mj-ea"/>
              <a:ea typeface="+mj-ea"/>
            </a:endParaRPr>
          </a:p>
          <a:p>
            <a:r>
              <a:rPr lang="en-US" altLang="ko-KR" sz="1200" dirty="0">
                <a:latin typeface="+mj-ea"/>
                <a:ea typeface="+mj-ea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연료 </a:t>
            </a:r>
            <a:r>
              <a:rPr lang="en-US" altLang="ko-KR" sz="1200" dirty="0">
                <a:latin typeface="+mj-ea"/>
                <a:ea typeface="+mj-ea"/>
              </a:rPr>
              <a:t>1</a:t>
            </a:r>
            <a:r>
              <a:rPr lang="ko-KR" altLang="en-US" sz="1200" dirty="0" err="1">
                <a:latin typeface="+mj-ea"/>
                <a:ea typeface="+mj-ea"/>
              </a:rPr>
              <a:t>이하시</a:t>
            </a:r>
            <a:r>
              <a:rPr lang="ko-KR" altLang="en-US" sz="1200" dirty="0">
                <a:latin typeface="+mj-ea"/>
                <a:ea typeface="+mj-ea"/>
              </a:rPr>
              <a:t> 시동 끔</a:t>
            </a:r>
            <a:endParaRPr lang="en-US" altLang="ko-KR" sz="1200" dirty="0"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53577F-5243-96CD-D66D-63245E52F181}"/>
              </a:ext>
            </a:extLst>
          </p:cNvPr>
          <p:cNvSpPr txBox="1"/>
          <p:nvPr/>
        </p:nvSpPr>
        <p:spPr>
          <a:xfrm>
            <a:off x="2490655" y="3861944"/>
            <a:ext cx="4162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저장된 로그 </a:t>
            </a:r>
            <a:r>
              <a:rPr lang="ko-KR" altLang="en-US" sz="1200" dirty="0" err="1">
                <a:latin typeface="+mj-ea"/>
                <a:ea typeface="+mj-ea"/>
              </a:rPr>
              <a:t>읽어온뒤</a:t>
            </a:r>
            <a:r>
              <a:rPr lang="ko-KR" altLang="en-US" sz="1200" dirty="0">
                <a:latin typeface="+mj-ea"/>
                <a:ea typeface="+mj-ea"/>
              </a:rPr>
              <a:t> 삭제하는 기능</a:t>
            </a:r>
            <a:endParaRPr lang="en-US" altLang="ko-KR" sz="1200" dirty="0">
              <a:latin typeface="+mj-ea"/>
              <a:ea typeface="+mj-ea"/>
            </a:endParaRPr>
          </a:p>
          <a:p>
            <a:r>
              <a:rPr lang="en-US" altLang="ko-KR" sz="1200" dirty="0">
                <a:latin typeface="+mj-ea"/>
                <a:ea typeface="+mj-ea"/>
              </a:rPr>
              <a:t>- Fuel.txt</a:t>
            </a:r>
            <a:r>
              <a:rPr lang="ko-KR" altLang="en-US" sz="1200" dirty="0">
                <a:latin typeface="+mj-ea"/>
                <a:ea typeface="+mj-ea"/>
              </a:rPr>
              <a:t>에 프로그램종료 </a:t>
            </a:r>
            <a:endParaRPr lang="en-US" altLang="ko-KR" sz="1200" dirty="0">
              <a:latin typeface="+mj-ea"/>
              <a:ea typeface="+mj-ea"/>
            </a:endParaRPr>
          </a:p>
          <a:p>
            <a:r>
              <a:rPr lang="en-US" altLang="ko-KR" sz="1200" dirty="0">
                <a:latin typeface="+mj-ea"/>
                <a:ea typeface="+mj-ea"/>
              </a:rPr>
              <a:t>  </a:t>
            </a:r>
            <a:r>
              <a:rPr lang="ko-KR" altLang="en-US" sz="1200" dirty="0">
                <a:latin typeface="+mj-ea"/>
                <a:ea typeface="+mj-ea"/>
              </a:rPr>
              <a:t>혹은 </a:t>
            </a:r>
            <a:r>
              <a:rPr lang="ko-KR" altLang="en-US" sz="1200" dirty="0" err="1">
                <a:latin typeface="+mj-ea"/>
                <a:ea typeface="+mj-ea"/>
              </a:rPr>
              <a:t>시동끌때</a:t>
            </a:r>
            <a:r>
              <a:rPr lang="ko-KR" altLang="en-US" sz="1200" dirty="0">
                <a:latin typeface="+mj-ea"/>
                <a:ea typeface="+mj-ea"/>
              </a:rPr>
              <a:t> 연료량 기록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29A1D2-8D7F-501F-6C8D-DF575B02212B}"/>
              </a:ext>
            </a:extLst>
          </p:cNvPr>
          <p:cNvSpPr txBox="1"/>
          <p:nvPr/>
        </p:nvSpPr>
        <p:spPr>
          <a:xfrm>
            <a:off x="5824024" y="2193507"/>
            <a:ext cx="1526687" cy="3657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UI - (PYQT5)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973A4D-1E35-1BAE-8CC3-9020287754DE}"/>
              </a:ext>
            </a:extLst>
          </p:cNvPr>
          <p:cNvSpPr txBox="1"/>
          <p:nvPr/>
        </p:nvSpPr>
        <p:spPr>
          <a:xfrm>
            <a:off x="1244096" y="2053222"/>
            <a:ext cx="1374818" cy="646331"/>
          </a:xfrm>
          <a:prstGeom prst="rect">
            <a:avLst/>
          </a:prstGeom>
          <a:noFill/>
          <a:ln w="19050">
            <a:solidFill>
              <a:srgbClr val="2664D3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CORE </a:t>
            </a:r>
            <a:r>
              <a:rPr lang="ko-KR" altLang="en-US" b="1" dirty="0">
                <a:latin typeface="+mj-ea"/>
                <a:ea typeface="+mj-ea"/>
              </a:rPr>
              <a:t>데몬</a:t>
            </a:r>
            <a:endParaRPr lang="en-US" altLang="ko-KR" b="1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(LINUX,C)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1206BA-7903-4B4B-1E67-D0B8B38F89C3}"/>
              </a:ext>
            </a:extLst>
          </p:cNvPr>
          <p:cNvSpPr txBox="1"/>
          <p:nvPr/>
        </p:nvSpPr>
        <p:spPr>
          <a:xfrm>
            <a:off x="1244096" y="3769612"/>
            <a:ext cx="1246560" cy="646331"/>
          </a:xfrm>
          <a:prstGeom prst="rect">
            <a:avLst/>
          </a:prstGeom>
          <a:noFill/>
          <a:ln w="19050">
            <a:solidFill>
              <a:srgbClr val="686868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파일 </a:t>
            </a:r>
            <a:r>
              <a:rPr lang="ko-KR" altLang="en-US" b="1" dirty="0" err="1">
                <a:latin typeface="+mj-ea"/>
                <a:ea typeface="+mj-ea"/>
              </a:rPr>
              <a:t>로거</a:t>
            </a:r>
            <a:endParaRPr lang="en-US" altLang="ko-KR" b="1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(LINUX,C)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D9F0084C-E967-0765-B547-69E274F5ED0A}"/>
              </a:ext>
            </a:extLst>
          </p:cNvPr>
          <p:cNvSpPr/>
          <p:nvPr/>
        </p:nvSpPr>
        <p:spPr>
          <a:xfrm>
            <a:off x="7128770" y="3932565"/>
            <a:ext cx="1440245" cy="3501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A6B87A6-B9A7-0821-2398-E4CE6F85BE55}"/>
              </a:ext>
            </a:extLst>
          </p:cNvPr>
          <p:cNvSpPr/>
          <p:nvPr/>
        </p:nvSpPr>
        <p:spPr>
          <a:xfrm>
            <a:off x="5567279" y="2939639"/>
            <a:ext cx="1500868" cy="1815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627F804-55A7-26A6-7713-0044F4F96A3D}"/>
              </a:ext>
            </a:extLst>
          </p:cNvPr>
          <p:cNvSpPr/>
          <p:nvPr/>
        </p:nvSpPr>
        <p:spPr>
          <a:xfrm>
            <a:off x="7863528" y="3594494"/>
            <a:ext cx="705487" cy="3501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234C1462-BF94-C29C-65E5-C9E1E9727EDC}"/>
              </a:ext>
            </a:extLst>
          </p:cNvPr>
          <p:cNvSpPr/>
          <p:nvPr/>
        </p:nvSpPr>
        <p:spPr>
          <a:xfrm>
            <a:off x="5567277" y="4101234"/>
            <a:ext cx="475113" cy="3032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229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095B0EA-6FB5-454D-A7E9-2A9F04F635C2}"/>
              </a:ext>
            </a:extLst>
          </p:cNvPr>
          <p:cNvSpPr/>
          <p:nvPr/>
        </p:nvSpPr>
        <p:spPr>
          <a:xfrm>
            <a:off x="480795" y="890977"/>
            <a:ext cx="1105872" cy="404120"/>
          </a:xfrm>
          <a:prstGeom prst="roundRect">
            <a:avLst>
              <a:gd name="adj" fmla="val 14081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ctr"/>
          <a:lstStyle/>
          <a:p>
            <a:pPr marL="0" lvl="1" algn="ctr">
              <a:lnSpc>
                <a:spcPts val="2500"/>
              </a:lnSpc>
            </a:pPr>
            <a:r>
              <a:rPr lang="ko-KR" altLang="en-US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</a:t>
            </a:r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Code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037C7EC1-EFC6-460C-AA2F-E35516F010AB}"/>
              </a:ext>
            </a:extLst>
          </p:cNvPr>
          <p:cNvSpPr/>
          <p:nvPr/>
        </p:nvSpPr>
        <p:spPr>
          <a:xfrm>
            <a:off x="449185" y="1463454"/>
            <a:ext cx="8268788" cy="5212553"/>
          </a:xfrm>
          <a:prstGeom prst="roundRect">
            <a:avLst>
              <a:gd name="adj" fmla="val 7831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t"/>
          <a:lstStyle/>
          <a:p>
            <a:pPr marL="0" lvl="1" algn="l">
              <a:spcAft>
                <a:spcPts val="600"/>
              </a:spcAft>
            </a:pP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1" algn="l">
              <a:spcAft>
                <a:spcPts val="600"/>
              </a:spcAft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요건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와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 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 소켓통신 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 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연료량 </a:t>
            </a: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계산후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송신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턴시그널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신호 송수신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동시에 </a:t>
            </a: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안뜨도록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시그널시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시그널 종료 송신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받은데이터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띄우기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1" algn="l">
              <a:spcAft>
                <a:spcPts val="600"/>
              </a:spcAft>
            </a:pP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1" algn="l">
              <a:spcAft>
                <a:spcPts val="600"/>
              </a:spcAft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참고내용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0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e.chatserver.c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1950" lvl="2" indent="-184150">
              <a:lnSpc>
                <a:spcPct val="200000"/>
              </a:lnSpc>
              <a:buFontTx/>
              <a:buChar char="-"/>
              <a:tabLst>
                <a:tab pos="271463" algn="l"/>
              </a:tabLst>
            </a:pP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클라이언트 간 채팅서버 구현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0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File.c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1950" lvl="2" indent="-171450">
              <a:lnSpc>
                <a:spcPct val="200000"/>
              </a:lnSpc>
              <a:buFontTx/>
              <a:buChar char="-"/>
            </a:pP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파일 생성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읽기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쓰기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https://doc.qt.io/qt-5/index.html</a:t>
            </a:r>
          </a:p>
          <a:p>
            <a:pPr marL="361950" lvl="2" indent="-171450">
              <a:lnSpc>
                <a:spcPct val="200000"/>
              </a:lnSpc>
              <a:buFontTx/>
              <a:buChar char="-"/>
            </a:pP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PYQT5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기능 검색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5.sysvsema.c</a:t>
            </a:r>
          </a:p>
          <a:p>
            <a:pPr marL="361950" lvl="2" indent="-171450">
              <a:lnSpc>
                <a:spcPct val="200000"/>
              </a:lnSpc>
              <a:buFontTx/>
              <a:buChar char="-"/>
            </a:pP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동일한 파일에 동시 읽기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쓰기</a:t>
            </a:r>
            <a:r>
              <a:rPr lang="en-US" altLang="ko-KR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0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삭제 방지</a:t>
            </a: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1950" lvl="2" indent="-171450">
              <a:lnSpc>
                <a:spcPct val="200000"/>
              </a:lnSpc>
              <a:buFontTx/>
              <a:buChar char="-"/>
            </a:pP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90500" lvl="2">
              <a:lnSpc>
                <a:spcPct val="200000"/>
              </a:lnSpc>
            </a:pP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buFontTx/>
              <a:buChar char="-"/>
            </a:pP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buFontTx/>
              <a:buChar char="-"/>
            </a:pP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내용 개체 틀 4">
            <a:extLst>
              <a:ext uri="{FF2B5EF4-FFF2-40B4-BE49-F238E27FC236}">
                <a16:creationId xmlns:a16="http://schemas.microsoft.com/office/drawing/2014/main" id="{F033900A-C78D-EB07-5109-29D6D567C414}"/>
              </a:ext>
            </a:extLst>
          </p:cNvPr>
          <p:cNvSpPr txBox="1">
            <a:spLocks/>
          </p:cNvSpPr>
          <p:nvPr/>
        </p:nvSpPr>
        <p:spPr>
          <a:xfrm>
            <a:off x="491614" y="112965"/>
            <a:ext cx="6446344" cy="468631"/>
          </a:xfrm>
          <a:prstGeom prst="rect">
            <a:avLst/>
          </a:prstGeom>
        </p:spPr>
        <p:txBody>
          <a:bodyPr tIns="72000" bIns="46800" anchor="ctr"/>
          <a:lstStyle>
            <a:lvl1pPr marL="0" marR="0" indent="0" algn="l" defTabSz="914400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000" b="1" kern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800100" indent="-3429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Calibri" panose="020F0502020204030204" pitchFamily="34" charset="0"/>
              <a:buChar char="‐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2. </a:t>
            </a:r>
            <a:r>
              <a:rPr lang="ko-KR" altLang="en-US"/>
              <a:t>추가 수행 과제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76062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AD5664-9692-1CE6-A257-BCDAB00AB05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프로젝트 리뷰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33983E8-3A1A-AF68-60A3-E3C9309CF7B4}"/>
              </a:ext>
            </a:extLst>
          </p:cNvPr>
          <p:cNvSpPr/>
          <p:nvPr/>
        </p:nvSpPr>
        <p:spPr>
          <a:xfrm>
            <a:off x="437606" y="1009154"/>
            <a:ext cx="8268788" cy="4839692"/>
          </a:xfrm>
          <a:prstGeom prst="roundRect">
            <a:avLst>
              <a:gd name="adj" fmla="val 7831"/>
            </a:avLst>
          </a:prstGeom>
          <a:solidFill>
            <a:schemeClr val="bg1"/>
          </a:solidFill>
          <a:ln>
            <a:noFill/>
          </a:ln>
          <a:effectLst>
            <a:outerShdw blurRad="762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0" bIns="72000" rtlCol="0" anchor="t"/>
          <a:lstStyle/>
          <a:p>
            <a:pPr marL="0" lvl="1" algn="l">
              <a:spcAft>
                <a:spcPts val="600"/>
              </a:spcAft>
            </a:pP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1" algn="l">
              <a:spcAft>
                <a:spcPts val="600"/>
              </a:spcAft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어려웠던 점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 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전반적인 흐름을 이해하는 것이 힘들었다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0" lvl="1" algn="l">
              <a:lnSpc>
                <a:spcPct val="20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(ex 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소켓통신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멀티스레드등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단편적으로는 배웠지만 전체를 </a:t>
            </a: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연결하는게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어려웠음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멀티스레드와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프로세스의 개념을 수업을 통해 어렴풋이 들었지만 실제 </a:t>
            </a: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적용해볼때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어려웠음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소켓으로 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문자열</a:t>
            </a:r>
            <a:r>
              <a:rPr lang="en-US" altLang="ko-KR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숫자를 </a:t>
            </a: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보낼때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구분하도록 </a:t>
            </a: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하는것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시그널 </a:t>
            </a:r>
            <a:r>
              <a:rPr lang="ko-KR" altLang="en-US" sz="12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핸들러</a:t>
            </a:r>
            <a:r>
              <a:rPr lang="ko-KR" altLang="en-US" sz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적용이 어려웠음</a:t>
            </a:r>
            <a:endParaRPr lang="en-US" altLang="ko-KR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1" algn="l">
              <a:spcAft>
                <a:spcPts val="600"/>
              </a:spcAft>
            </a:pP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1" algn="l">
              <a:spcAft>
                <a:spcPts val="600"/>
              </a:spcAft>
            </a:pP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기타 </a:t>
            </a:r>
            <a:r>
              <a:rPr lang="ko-KR" altLang="en-US" sz="1200" b="1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느낀점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lnSpc>
                <a:spcPct val="200000"/>
              </a:lnSpc>
              <a:buFontTx/>
              <a:buChar char="-"/>
            </a:pPr>
            <a:r>
              <a: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프로젝트를 같이 진행하니 동료와 강사님께 많은 도움을 받아 이해하는데 도움이 크게 되었습니다</a:t>
            </a:r>
            <a:r>
              <a: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0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61950" lvl="2" indent="-171450">
              <a:lnSpc>
                <a:spcPct val="200000"/>
              </a:lnSpc>
              <a:buFontTx/>
              <a:buChar char="-"/>
            </a:pP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90500" lvl="2">
              <a:lnSpc>
                <a:spcPct val="200000"/>
              </a:lnSpc>
            </a:pP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buFontTx/>
              <a:buChar char="-"/>
            </a:pPr>
            <a:endParaRPr lang="en-US" altLang="ko-KR" sz="10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lvl="1" indent="-171450" algn="l">
              <a:buFontTx/>
              <a:buChar char="-"/>
            </a:pPr>
            <a:endParaRPr lang="ko-KR" altLang="en-US" sz="12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7518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562D7008C453048905F43AB7C8D769D" ma:contentTypeVersion="13" ma:contentTypeDescription="새 문서를 만듭니다." ma:contentTypeScope="" ma:versionID="cd8b0d69839a0825a4fbfa1fb73ea206">
  <xsd:schema xmlns:xsd="http://www.w3.org/2001/XMLSchema" xmlns:xs="http://www.w3.org/2001/XMLSchema" xmlns:p="http://schemas.microsoft.com/office/2006/metadata/properties" xmlns:ns2="f2652b8a-af9c-44a7-9d1c-d5fd342aedfb" xmlns:ns3="8e6827cc-2db5-4717-a399-1cd20b69fc0e" targetNamespace="http://schemas.microsoft.com/office/2006/metadata/properties" ma:root="true" ma:fieldsID="6561091cb5a562a12eb2387ae38ba90c" ns2:_="" ns3:_="">
    <xsd:import namespace="f2652b8a-af9c-44a7-9d1c-d5fd342aedfb"/>
    <xsd:import namespace="8e6827cc-2db5-4717-a399-1cd20b69fc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652b8a-af9c-44a7-9d1c-d5fd342aed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6827cc-2db5-4717-a399-1cd20b69fc0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F3D85DA-83E0-48E6-8646-B209427C08B4}">
  <ds:schemaRefs>
    <ds:schemaRef ds:uri="8e6827cc-2db5-4717-a399-1cd20b69fc0e"/>
    <ds:schemaRef ds:uri="f2652b8a-af9c-44a7-9d1c-d5fd342aedf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DFBFF19-1E29-4E90-BF25-E6AA329DA86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709E864-D608-4F5E-B3E0-4006010B70E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492</TotalTime>
  <Words>417</Words>
  <Application>Microsoft Office PowerPoint</Application>
  <PresentationFormat>화면 슬라이드 쇼(4:3)</PresentationFormat>
  <Paragraphs>85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Arial</vt:lpstr>
      <vt:lpstr>Wingdings</vt:lpstr>
      <vt:lpstr>Calibri</vt:lpstr>
      <vt:lpstr>맑은 고딕</vt:lpstr>
      <vt:lpstr>Bahnschrift SemiBold Condensed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horang choo</dc:creator>
  <cp:lastModifiedBy>user</cp:lastModifiedBy>
  <cp:revision>16</cp:revision>
  <dcterms:created xsi:type="dcterms:W3CDTF">2020-12-31T07:32:44Z</dcterms:created>
  <dcterms:modified xsi:type="dcterms:W3CDTF">2023-10-04T05:45:34Z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0x0101003562D7008C453048905F43AB7C8D769D</vt:lpwstr>
  </property>
</Properties>
</file>

<file path=docProps/thumbnail.jpeg>
</file>